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9"/>
    </p:embeddedFont>
    <p:embeddedFont>
      <p:font typeface="IBM Plex Sans Bold" charset="1" panose="020B0803050203000203"/>
      <p:regular r:id="rId20"/>
    </p:embeddedFont>
    <p:embeddedFont>
      <p:font typeface="IBM Plex Sans" charset="1" panose="020B05030502030002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3098452"/>
            <a:ext cx="9739752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Brain MRI Tumor Detection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116884"/>
            <a:ext cx="9445526" cy="145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Medical Imaging Data Science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5892850"/>
            <a:ext cx="9445526" cy="108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5"/>
              </a:lnSpc>
            </a:pPr>
            <a:r>
              <a:rPr lang="en-US" sz="2750" b="true">
                <a:solidFill>
                  <a:srgbClr val="66666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Name:</a:t>
            </a:r>
            <a:r>
              <a:rPr lang="en-US" sz="275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Ravi Gohel | </a:t>
            </a:r>
            <a:r>
              <a:rPr lang="en-US" sz="2750" b="true">
                <a:solidFill>
                  <a:srgbClr val="66666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Branch:</a:t>
            </a:r>
            <a:r>
              <a:rPr lang="en-US" sz="275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CSE - AI &amp; ML | </a:t>
            </a:r>
          </a:p>
          <a:p>
            <a:pPr algn="l">
              <a:lnSpc>
                <a:spcPts val="4437"/>
              </a:lnSpc>
            </a:pPr>
            <a:r>
              <a:rPr lang="en-US" sz="2750" b="true">
                <a:solidFill>
                  <a:srgbClr val="66666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University:</a:t>
            </a:r>
            <a:r>
              <a:rPr lang="en-US" sz="275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Marwadi University | </a:t>
            </a:r>
            <a:r>
              <a:rPr lang="en-US" sz="2750" b="true">
                <a:solidFill>
                  <a:srgbClr val="66666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Year:</a:t>
            </a:r>
            <a:r>
              <a:rPr lang="en-US" sz="275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636936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Conclusion &amp; Q&amp;A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4142334"/>
            <a:ext cx="5254973" cy="2569517"/>
            <a:chOff x="0" y="0"/>
            <a:chExt cx="7006630" cy="34260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994017" cy="3413379"/>
            </a:xfrm>
            <a:custGeom>
              <a:avLst/>
              <a:gdLst/>
              <a:ahLst/>
              <a:cxnLst/>
              <a:rect r="r" b="b" t="t" l="l"/>
              <a:pathLst>
                <a:path h="3413379" w="6994017">
                  <a:moveTo>
                    <a:pt x="0" y="907288"/>
                  </a:moveTo>
                  <a:cubicBezTo>
                    <a:pt x="0" y="406273"/>
                    <a:pt x="407035" y="0"/>
                    <a:pt x="909066" y="0"/>
                  </a:cubicBezTo>
                  <a:lnTo>
                    <a:pt x="6084951" y="0"/>
                  </a:lnTo>
                  <a:cubicBezTo>
                    <a:pt x="6586982" y="0"/>
                    <a:pt x="6994017" y="406273"/>
                    <a:pt x="6994017" y="907288"/>
                  </a:cubicBezTo>
                  <a:lnTo>
                    <a:pt x="6994017" y="2506091"/>
                  </a:lnTo>
                  <a:cubicBezTo>
                    <a:pt x="6994017" y="3007233"/>
                    <a:pt x="6586982" y="3413379"/>
                    <a:pt x="6084951" y="3413379"/>
                  </a:cubicBezTo>
                  <a:lnTo>
                    <a:pt x="909066" y="3413379"/>
                  </a:lnTo>
                  <a:cubicBezTo>
                    <a:pt x="407035" y="3413379"/>
                    <a:pt x="0" y="3007106"/>
                    <a:pt x="0" y="2506091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6717" cy="3426079"/>
            </a:xfrm>
            <a:custGeom>
              <a:avLst/>
              <a:gdLst/>
              <a:ahLst/>
              <a:cxnLst/>
              <a:rect r="r" b="b" t="t" l="l"/>
              <a:pathLst>
                <a:path h="3426079" w="7006717">
                  <a:moveTo>
                    <a:pt x="0" y="913638"/>
                  </a:moveTo>
                  <a:cubicBezTo>
                    <a:pt x="0" y="409067"/>
                    <a:pt x="409829" y="0"/>
                    <a:pt x="915416" y="0"/>
                  </a:cubicBezTo>
                  <a:lnTo>
                    <a:pt x="6091301" y="0"/>
                  </a:lnTo>
                  <a:lnTo>
                    <a:pt x="6091301" y="6350"/>
                  </a:lnTo>
                  <a:lnTo>
                    <a:pt x="6091301" y="0"/>
                  </a:lnTo>
                  <a:cubicBezTo>
                    <a:pt x="6596888" y="0"/>
                    <a:pt x="7006717" y="409067"/>
                    <a:pt x="7006717" y="913638"/>
                  </a:cubicBezTo>
                  <a:lnTo>
                    <a:pt x="7000367" y="913638"/>
                  </a:lnTo>
                  <a:lnTo>
                    <a:pt x="7006717" y="913638"/>
                  </a:lnTo>
                  <a:lnTo>
                    <a:pt x="7006717" y="2512441"/>
                  </a:lnTo>
                  <a:lnTo>
                    <a:pt x="7000367" y="2512441"/>
                  </a:lnTo>
                  <a:lnTo>
                    <a:pt x="7006717" y="2512441"/>
                  </a:lnTo>
                  <a:cubicBezTo>
                    <a:pt x="7006717" y="3017012"/>
                    <a:pt x="6596888" y="3426079"/>
                    <a:pt x="6091301" y="3426079"/>
                  </a:cubicBezTo>
                  <a:lnTo>
                    <a:pt x="6091301" y="3419729"/>
                  </a:lnTo>
                  <a:lnTo>
                    <a:pt x="6091301" y="3426079"/>
                  </a:lnTo>
                  <a:lnTo>
                    <a:pt x="915416" y="3426079"/>
                  </a:lnTo>
                  <a:lnTo>
                    <a:pt x="915416" y="3419729"/>
                  </a:lnTo>
                  <a:lnTo>
                    <a:pt x="915416" y="3426079"/>
                  </a:lnTo>
                  <a:cubicBezTo>
                    <a:pt x="409829" y="3426079"/>
                    <a:pt x="0" y="3017012"/>
                    <a:pt x="0" y="2512441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2512441"/>
                  </a:lnTo>
                  <a:lnTo>
                    <a:pt x="6350" y="2512441"/>
                  </a:lnTo>
                  <a:lnTo>
                    <a:pt x="12700" y="2512441"/>
                  </a:lnTo>
                  <a:cubicBezTo>
                    <a:pt x="12700" y="3009900"/>
                    <a:pt x="416814" y="3413379"/>
                    <a:pt x="915416" y="3413379"/>
                  </a:cubicBezTo>
                  <a:lnTo>
                    <a:pt x="6091301" y="3413379"/>
                  </a:lnTo>
                  <a:cubicBezTo>
                    <a:pt x="6589903" y="3413379"/>
                    <a:pt x="6994017" y="3010027"/>
                    <a:pt x="6994017" y="2512441"/>
                  </a:cubicBezTo>
                  <a:lnTo>
                    <a:pt x="6994017" y="913638"/>
                  </a:lnTo>
                  <a:cubicBezTo>
                    <a:pt x="6993890" y="416052"/>
                    <a:pt x="6589776" y="12700"/>
                    <a:pt x="6091301" y="12700"/>
                  </a:cubicBezTo>
                  <a:lnTo>
                    <a:pt x="915416" y="12700"/>
                  </a:lnTo>
                  <a:lnTo>
                    <a:pt x="915416" y="6350"/>
                  </a:lnTo>
                  <a:lnTo>
                    <a:pt x="915416" y="12700"/>
                  </a:lnTo>
                  <a:cubicBezTo>
                    <a:pt x="416814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80" y="440203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Key Achievement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280" y="4967436"/>
            <a:ext cx="465936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Brain MRI classification via CNN achieved </a:t>
            </a:r>
            <a:r>
              <a:rPr lang="en-US" sz="2187" b="true">
                <a:solidFill>
                  <a:srgbClr val="A2B9F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72% accuracy</a:t>
            </a:r>
            <a:r>
              <a:rPr lang="en-US" sz="21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en-US" sz="2187" b="true">
                <a:solidFill>
                  <a:srgbClr val="A2B9F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87% recall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16440" y="4142334"/>
            <a:ext cx="5254973" cy="2569517"/>
            <a:chOff x="0" y="0"/>
            <a:chExt cx="7006630" cy="34260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994017" cy="3413379"/>
            </a:xfrm>
            <a:custGeom>
              <a:avLst/>
              <a:gdLst/>
              <a:ahLst/>
              <a:cxnLst/>
              <a:rect r="r" b="b" t="t" l="l"/>
              <a:pathLst>
                <a:path h="3413379" w="6994017">
                  <a:moveTo>
                    <a:pt x="0" y="907288"/>
                  </a:moveTo>
                  <a:cubicBezTo>
                    <a:pt x="0" y="406273"/>
                    <a:pt x="407035" y="0"/>
                    <a:pt x="909066" y="0"/>
                  </a:cubicBezTo>
                  <a:lnTo>
                    <a:pt x="6084951" y="0"/>
                  </a:lnTo>
                  <a:cubicBezTo>
                    <a:pt x="6586982" y="0"/>
                    <a:pt x="6994017" y="406273"/>
                    <a:pt x="6994017" y="907288"/>
                  </a:cubicBezTo>
                  <a:lnTo>
                    <a:pt x="6994017" y="2506091"/>
                  </a:lnTo>
                  <a:cubicBezTo>
                    <a:pt x="6994017" y="3007233"/>
                    <a:pt x="6586982" y="3413379"/>
                    <a:pt x="6084951" y="3413379"/>
                  </a:cubicBezTo>
                  <a:lnTo>
                    <a:pt x="909066" y="3413379"/>
                  </a:lnTo>
                  <a:cubicBezTo>
                    <a:pt x="407035" y="3413379"/>
                    <a:pt x="0" y="3007106"/>
                    <a:pt x="0" y="2506091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06717" cy="3426079"/>
            </a:xfrm>
            <a:custGeom>
              <a:avLst/>
              <a:gdLst/>
              <a:ahLst/>
              <a:cxnLst/>
              <a:rect r="r" b="b" t="t" l="l"/>
              <a:pathLst>
                <a:path h="3426079" w="7006717">
                  <a:moveTo>
                    <a:pt x="0" y="913638"/>
                  </a:moveTo>
                  <a:cubicBezTo>
                    <a:pt x="0" y="409067"/>
                    <a:pt x="409829" y="0"/>
                    <a:pt x="915416" y="0"/>
                  </a:cubicBezTo>
                  <a:lnTo>
                    <a:pt x="6091301" y="0"/>
                  </a:lnTo>
                  <a:lnTo>
                    <a:pt x="6091301" y="6350"/>
                  </a:lnTo>
                  <a:lnTo>
                    <a:pt x="6091301" y="0"/>
                  </a:lnTo>
                  <a:cubicBezTo>
                    <a:pt x="6596888" y="0"/>
                    <a:pt x="7006717" y="409067"/>
                    <a:pt x="7006717" y="913638"/>
                  </a:cubicBezTo>
                  <a:lnTo>
                    <a:pt x="7000367" y="913638"/>
                  </a:lnTo>
                  <a:lnTo>
                    <a:pt x="7006717" y="913638"/>
                  </a:lnTo>
                  <a:lnTo>
                    <a:pt x="7006717" y="2512441"/>
                  </a:lnTo>
                  <a:lnTo>
                    <a:pt x="7000367" y="2512441"/>
                  </a:lnTo>
                  <a:lnTo>
                    <a:pt x="7006717" y="2512441"/>
                  </a:lnTo>
                  <a:cubicBezTo>
                    <a:pt x="7006717" y="3017012"/>
                    <a:pt x="6596888" y="3426079"/>
                    <a:pt x="6091301" y="3426079"/>
                  </a:cubicBezTo>
                  <a:lnTo>
                    <a:pt x="6091301" y="3419729"/>
                  </a:lnTo>
                  <a:lnTo>
                    <a:pt x="6091301" y="3426079"/>
                  </a:lnTo>
                  <a:lnTo>
                    <a:pt x="915416" y="3426079"/>
                  </a:lnTo>
                  <a:lnTo>
                    <a:pt x="915416" y="3419729"/>
                  </a:lnTo>
                  <a:lnTo>
                    <a:pt x="915416" y="3426079"/>
                  </a:lnTo>
                  <a:cubicBezTo>
                    <a:pt x="409829" y="3426079"/>
                    <a:pt x="0" y="3017012"/>
                    <a:pt x="0" y="2512441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2512441"/>
                  </a:lnTo>
                  <a:lnTo>
                    <a:pt x="6350" y="2512441"/>
                  </a:lnTo>
                  <a:lnTo>
                    <a:pt x="12700" y="2512441"/>
                  </a:lnTo>
                  <a:cubicBezTo>
                    <a:pt x="12700" y="3009900"/>
                    <a:pt x="416814" y="3413379"/>
                    <a:pt x="915416" y="3413379"/>
                  </a:cubicBezTo>
                  <a:lnTo>
                    <a:pt x="6091301" y="3413379"/>
                  </a:lnTo>
                  <a:cubicBezTo>
                    <a:pt x="6589903" y="3413379"/>
                    <a:pt x="6994017" y="3010027"/>
                    <a:pt x="6994017" y="2512441"/>
                  </a:cubicBezTo>
                  <a:lnTo>
                    <a:pt x="6994017" y="913638"/>
                  </a:lnTo>
                  <a:cubicBezTo>
                    <a:pt x="6993890" y="416052"/>
                    <a:pt x="6589776" y="12700"/>
                    <a:pt x="6091301" y="12700"/>
                  </a:cubicBezTo>
                  <a:lnTo>
                    <a:pt x="915416" y="12700"/>
                  </a:lnTo>
                  <a:lnTo>
                    <a:pt x="915416" y="6350"/>
                  </a:lnTo>
                  <a:lnTo>
                    <a:pt x="915416" y="12700"/>
                  </a:lnTo>
                  <a:cubicBezTo>
                    <a:pt x="416814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814245" y="440203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Clinical Impact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14245" y="4967436"/>
            <a:ext cx="465936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Proved even small CNNs can assist in early tumor detection and support radiologist workflows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45404" y="4142334"/>
            <a:ext cx="5254973" cy="2569517"/>
            <a:chOff x="0" y="0"/>
            <a:chExt cx="7006630" cy="34260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994017" cy="3413379"/>
            </a:xfrm>
            <a:custGeom>
              <a:avLst/>
              <a:gdLst/>
              <a:ahLst/>
              <a:cxnLst/>
              <a:rect r="r" b="b" t="t" l="l"/>
              <a:pathLst>
                <a:path h="3413379" w="6994017">
                  <a:moveTo>
                    <a:pt x="0" y="907288"/>
                  </a:moveTo>
                  <a:cubicBezTo>
                    <a:pt x="0" y="406273"/>
                    <a:pt x="407035" y="0"/>
                    <a:pt x="909066" y="0"/>
                  </a:cubicBezTo>
                  <a:lnTo>
                    <a:pt x="6084951" y="0"/>
                  </a:lnTo>
                  <a:cubicBezTo>
                    <a:pt x="6586982" y="0"/>
                    <a:pt x="6994017" y="406273"/>
                    <a:pt x="6994017" y="907288"/>
                  </a:cubicBezTo>
                  <a:lnTo>
                    <a:pt x="6994017" y="2506091"/>
                  </a:lnTo>
                  <a:cubicBezTo>
                    <a:pt x="6994017" y="3007233"/>
                    <a:pt x="6586982" y="3413379"/>
                    <a:pt x="6084951" y="3413379"/>
                  </a:cubicBezTo>
                  <a:lnTo>
                    <a:pt x="909066" y="3413379"/>
                  </a:lnTo>
                  <a:cubicBezTo>
                    <a:pt x="407035" y="3413379"/>
                    <a:pt x="0" y="3007106"/>
                    <a:pt x="0" y="2506091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06717" cy="3426079"/>
            </a:xfrm>
            <a:custGeom>
              <a:avLst/>
              <a:gdLst/>
              <a:ahLst/>
              <a:cxnLst/>
              <a:rect r="r" b="b" t="t" l="l"/>
              <a:pathLst>
                <a:path h="3426079" w="7006717">
                  <a:moveTo>
                    <a:pt x="0" y="913638"/>
                  </a:moveTo>
                  <a:cubicBezTo>
                    <a:pt x="0" y="409067"/>
                    <a:pt x="409829" y="0"/>
                    <a:pt x="915416" y="0"/>
                  </a:cubicBezTo>
                  <a:lnTo>
                    <a:pt x="6091301" y="0"/>
                  </a:lnTo>
                  <a:lnTo>
                    <a:pt x="6091301" y="6350"/>
                  </a:lnTo>
                  <a:lnTo>
                    <a:pt x="6091301" y="0"/>
                  </a:lnTo>
                  <a:cubicBezTo>
                    <a:pt x="6596888" y="0"/>
                    <a:pt x="7006717" y="409067"/>
                    <a:pt x="7006717" y="913638"/>
                  </a:cubicBezTo>
                  <a:lnTo>
                    <a:pt x="7000367" y="913638"/>
                  </a:lnTo>
                  <a:lnTo>
                    <a:pt x="7006717" y="913638"/>
                  </a:lnTo>
                  <a:lnTo>
                    <a:pt x="7006717" y="2512441"/>
                  </a:lnTo>
                  <a:lnTo>
                    <a:pt x="7000367" y="2512441"/>
                  </a:lnTo>
                  <a:lnTo>
                    <a:pt x="7006717" y="2512441"/>
                  </a:lnTo>
                  <a:cubicBezTo>
                    <a:pt x="7006717" y="3017012"/>
                    <a:pt x="6596888" y="3426079"/>
                    <a:pt x="6091301" y="3426079"/>
                  </a:cubicBezTo>
                  <a:lnTo>
                    <a:pt x="6091301" y="3419729"/>
                  </a:lnTo>
                  <a:lnTo>
                    <a:pt x="6091301" y="3426079"/>
                  </a:lnTo>
                  <a:lnTo>
                    <a:pt x="915416" y="3426079"/>
                  </a:lnTo>
                  <a:lnTo>
                    <a:pt x="915416" y="3419729"/>
                  </a:lnTo>
                  <a:lnTo>
                    <a:pt x="915416" y="3426079"/>
                  </a:lnTo>
                  <a:cubicBezTo>
                    <a:pt x="409829" y="3426079"/>
                    <a:pt x="0" y="3017012"/>
                    <a:pt x="0" y="2512441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2512441"/>
                  </a:lnTo>
                  <a:lnTo>
                    <a:pt x="6350" y="2512441"/>
                  </a:lnTo>
                  <a:lnTo>
                    <a:pt x="12700" y="2512441"/>
                  </a:lnTo>
                  <a:cubicBezTo>
                    <a:pt x="12700" y="3009900"/>
                    <a:pt x="416814" y="3413379"/>
                    <a:pt x="915416" y="3413379"/>
                  </a:cubicBezTo>
                  <a:lnTo>
                    <a:pt x="6091301" y="3413379"/>
                  </a:lnTo>
                  <a:cubicBezTo>
                    <a:pt x="6589903" y="3413379"/>
                    <a:pt x="6994017" y="3010027"/>
                    <a:pt x="6994017" y="2512441"/>
                  </a:cubicBezTo>
                  <a:lnTo>
                    <a:pt x="6994017" y="913638"/>
                  </a:lnTo>
                  <a:cubicBezTo>
                    <a:pt x="6993890" y="416052"/>
                    <a:pt x="6589776" y="12700"/>
                    <a:pt x="6091301" y="12700"/>
                  </a:cubicBezTo>
                  <a:lnTo>
                    <a:pt x="915416" y="12700"/>
                  </a:lnTo>
                  <a:lnTo>
                    <a:pt x="915416" y="6350"/>
                  </a:lnTo>
                  <a:lnTo>
                    <a:pt x="915416" y="12700"/>
                  </a:lnTo>
                  <a:cubicBezTo>
                    <a:pt x="416814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43210" y="440203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Path Forward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3210" y="4967436"/>
            <a:ext cx="465936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Integrating XAI and larger datasets can improve reliability and clinical adoption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6921253"/>
            <a:ext cx="16303526" cy="67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 — Questions?(DM direct </a:t>
            </a:r>
            <a:r>
              <a:rPr lang="en-US" sz="2750" b="true">
                <a:solidFill>
                  <a:srgbClr val="66666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ravi.gohel142996@marwadiuniversity.ac.in</a:t>
            </a:r>
            <a:r>
              <a:rPr lang="en-US" sz="2750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853035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Abstract &amp; Motivation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4358431"/>
            <a:ext cx="8019455" cy="3023146"/>
            <a:chOff x="0" y="0"/>
            <a:chExt cx="10692607" cy="40308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10679812" cy="4018153"/>
            </a:xfrm>
            <a:custGeom>
              <a:avLst/>
              <a:gdLst/>
              <a:ahLst/>
              <a:cxnLst/>
              <a:rect r="r" b="b" t="t" l="l"/>
              <a:pathLst>
                <a:path h="4018153" w="10679812">
                  <a:moveTo>
                    <a:pt x="0" y="340233"/>
                  </a:moveTo>
                  <a:cubicBezTo>
                    <a:pt x="0" y="152400"/>
                    <a:pt x="152654" y="0"/>
                    <a:pt x="340868" y="0"/>
                  </a:cubicBezTo>
                  <a:lnTo>
                    <a:pt x="10338943" y="0"/>
                  </a:lnTo>
                  <a:cubicBezTo>
                    <a:pt x="10527285" y="0"/>
                    <a:pt x="10679812" y="152400"/>
                    <a:pt x="10679812" y="340233"/>
                  </a:cubicBezTo>
                  <a:lnTo>
                    <a:pt x="10679812" y="3677920"/>
                  </a:lnTo>
                  <a:cubicBezTo>
                    <a:pt x="10679812" y="3865880"/>
                    <a:pt x="10527157" y="4018153"/>
                    <a:pt x="10338943" y="4018153"/>
                  </a:cubicBezTo>
                  <a:lnTo>
                    <a:pt x="340868" y="4018153"/>
                  </a:lnTo>
                  <a:cubicBezTo>
                    <a:pt x="152654" y="4018153"/>
                    <a:pt x="0" y="3865880"/>
                    <a:pt x="0" y="3677920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92512" cy="4030853"/>
            </a:xfrm>
            <a:custGeom>
              <a:avLst/>
              <a:gdLst/>
              <a:ahLst/>
              <a:cxnLst/>
              <a:rect r="r" b="b" t="t" l="l"/>
              <a:pathLst>
                <a:path h="4030853" w="10692512">
                  <a:moveTo>
                    <a:pt x="0" y="346583"/>
                  </a:moveTo>
                  <a:cubicBezTo>
                    <a:pt x="0" y="155194"/>
                    <a:pt x="155448" y="0"/>
                    <a:pt x="347218" y="0"/>
                  </a:cubicBezTo>
                  <a:lnTo>
                    <a:pt x="10345293" y="0"/>
                  </a:lnTo>
                  <a:lnTo>
                    <a:pt x="10345293" y="6350"/>
                  </a:lnTo>
                  <a:lnTo>
                    <a:pt x="10345293" y="0"/>
                  </a:lnTo>
                  <a:cubicBezTo>
                    <a:pt x="10537063" y="0"/>
                    <a:pt x="10692512" y="155194"/>
                    <a:pt x="10692512" y="346583"/>
                  </a:cubicBezTo>
                  <a:lnTo>
                    <a:pt x="10686162" y="346583"/>
                  </a:lnTo>
                  <a:lnTo>
                    <a:pt x="10692512" y="346583"/>
                  </a:lnTo>
                  <a:lnTo>
                    <a:pt x="10692512" y="3684270"/>
                  </a:lnTo>
                  <a:lnTo>
                    <a:pt x="10686162" y="3684270"/>
                  </a:lnTo>
                  <a:lnTo>
                    <a:pt x="10692512" y="3684270"/>
                  </a:lnTo>
                  <a:cubicBezTo>
                    <a:pt x="10692512" y="3875659"/>
                    <a:pt x="10537063" y="4030853"/>
                    <a:pt x="10345293" y="4030853"/>
                  </a:cubicBezTo>
                  <a:lnTo>
                    <a:pt x="10345293" y="4024503"/>
                  </a:lnTo>
                  <a:lnTo>
                    <a:pt x="10345293" y="4030853"/>
                  </a:lnTo>
                  <a:lnTo>
                    <a:pt x="347218" y="4030853"/>
                  </a:lnTo>
                  <a:lnTo>
                    <a:pt x="347218" y="4024503"/>
                  </a:lnTo>
                  <a:lnTo>
                    <a:pt x="347218" y="4030853"/>
                  </a:lnTo>
                  <a:cubicBezTo>
                    <a:pt x="155448" y="4030853"/>
                    <a:pt x="0" y="3875659"/>
                    <a:pt x="0" y="3684270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3684270"/>
                  </a:lnTo>
                  <a:lnTo>
                    <a:pt x="6350" y="3684270"/>
                  </a:lnTo>
                  <a:lnTo>
                    <a:pt x="12700" y="3684270"/>
                  </a:lnTo>
                  <a:cubicBezTo>
                    <a:pt x="12700" y="3868674"/>
                    <a:pt x="162433" y="4018153"/>
                    <a:pt x="347218" y="4018153"/>
                  </a:cubicBezTo>
                  <a:lnTo>
                    <a:pt x="10345293" y="4018153"/>
                  </a:lnTo>
                  <a:cubicBezTo>
                    <a:pt x="10530078" y="4018153"/>
                    <a:pt x="10679812" y="3868674"/>
                    <a:pt x="10679812" y="3684270"/>
                  </a:cubicBezTo>
                  <a:lnTo>
                    <a:pt x="10679812" y="346583"/>
                  </a:lnTo>
                  <a:cubicBezTo>
                    <a:pt x="10679938" y="162179"/>
                    <a:pt x="10530078" y="12700"/>
                    <a:pt x="10345293" y="12700"/>
                  </a:cubicBezTo>
                  <a:lnTo>
                    <a:pt x="347218" y="12700"/>
                  </a:lnTo>
                  <a:lnTo>
                    <a:pt x="347218" y="6350"/>
                  </a:lnTo>
                  <a:lnTo>
                    <a:pt x="347218" y="12700"/>
                  </a:lnTo>
                  <a:cubicBezTo>
                    <a:pt x="162433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80" y="461813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280" y="5183535"/>
            <a:ext cx="7423845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project builds and evaluates deep learning models for classifying brain MRI scans as "Tumor" or "No Tumor." Uses Kaggle dataset and explores CNN vs Transfer Learning (ResNet/EfficientNet).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80922" y="4358431"/>
            <a:ext cx="8019604" cy="3023146"/>
            <a:chOff x="0" y="0"/>
            <a:chExt cx="10692805" cy="40308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10680065" cy="4018153"/>
            </a:xfrm>
            <a:custGeom>
              <a:avLst/>
              <a:gdLst/>
              <a:ahLst/>
              <a:cxnLst/>
              <a:rect r="r" b="b" t="t" l="l"/>
              <a:pathLst>
                <a:path h="4018153" w="10680065">
                  <a:moveTo>
                    <a:pt x="0" y="340233"/>
                  </a:moveTo>
                  <a:cubicBezTo>
                    <a:pt x="0" y="152400"/>
                    <a:pt x="152654" y="0"/>
                    <a:pt x="340868" y="0"/>
                  </a:cubicBezTo>
                  <a:lnTo>
                    <a:pt x="10339197" y="0"/>
                  </a:lnTo>
                  <a:cubicBezTo>
                    <a:pt x="10527538" y="0"/>
                    <a:pt x="10680065" y="152400"/>
                    <a:pt x="10680065" y="340233"/>
                  </a:cubicBezTo>
                  <a:lnTo>
                    <a:pt x="10680065" y="3677920"/>
                  </a:lnTo>
                  <a:cubicBezTo>
                    <a:pt x="10680065" y="3865880"/>
                    <a:pt x="10527411" y="4018153"/>
                    <a:pt x="10339197" y="4018153"/>
                  </a:cubicBezTo>
                  <a:lnTo>
                    <a:pt x="340868" y="4018153"/>
                  </a:lnTo>
                  <a:cubicBezTo>
                    <a:pt x="152654" y="4018153"/>
                    <a:pt x="0" y="3865880"/>
                    <a:pt x="0" y="3677920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92765" cy="4030853"/>
            </a:xfrm>
            <a:custGeom>
              <a:avLst/>
              <a:gdLst/>
              <a:ahLst/>
              <a:cxnLst/>
              <a:rect r="r" b="b" t="t" l="l"/>
              <a:pathLst>
                <a:path h="4030853" w="10692765">
                  <a:moveTo>
                    <a:pt x="0" y="346583"/>
                  </a:moveTo>
                  <a:cubicBezTo>
                    <a:pt x="0" y="155194"/>
                    <a:pt x="155448" y="0"/>
                    <a:pt x="347218" y="0"/>
                  </a:cubicBezTo>
                  <a:lnTo>
                    <a:pt x="10345547" y="0"/>
                  </a:lnTo>
                  <a:lnTo>
                    <a:pt x="10345547" y="6350"/>
                  </a:lnTo>
                  <a:lnTo>
                    <a:pt x="10345547" y="0"/>
                  </a:lnTo>
                  <a:cubicBezTo>
                    <a:pt x="10537317" y="0"/>
                    <a:pt x="10692765" y="155194"/>
                    <a:pt x="10692765" y="346583"/>
                  </a:cubicBezTo>
                  <a:lnTo>
                    <a:pt x="10686415" y="346583"/>
                  </a:lnTo>
                  <a:lnTo>
                    <a:pt x="10692765" y="346583"/>
                  </a:lnTo>
                  <a:lnTo>
                    <a:pt x="10692765" y="3684270"/>
                  </a:lnTo>
                  <a:lnTo>
                    <a:pt x="10686415" y="3684270"/>
                  </a:lnTo>
                  <a:lnTo>
                    <a:pt x="10692765" y="3684270"/>
                  </a:lnTo>
                  <a:cubicBezTo>
                    <a:pt x="10692765" y="3875659"/>
                    <a:pt x="10537317" y="4030853"/>
                    <a:pt x="10345547" y="4030853"/>
                  </a:cubicBezTo>
                  <a:lnTo>
                    <a:pt x="10345547" y="4024503"/>
                  </a:lnTo>
                  <a:lnTo>
                    <a:pt x="10345547" y="4030853"/>
                  </a:lnTo>
                  <a:lnTo>
                    <a:pt x="347218" y="4030853"/>
                  </a:lnTo>
                  <a:lnTo>
                    <a:pt x="347218" y="4024503"/>
                  </a:lnTo>
                  <a:lnTo>
                    <a:pt x="347218" y="4030853"/>
                  </a:lnTo>
                  <a:cubicBezTo>
                    <a:pt x="155448" y="4030853"/>
                    <a:pt x="0" y="3875659"/>
                    <a:pt x="0" y="3684270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3684270"/>
                  </a:lnTo>
                  <a:lnTo>
                    <a:pt x="6350" y="3684270"/>
                  </a:lnTo>
                  <a:lnTo>
                    <a:pt x="12700" y="3684270"/>
                  </a:lnTo>
                  <a:cubicBezTo>
                    <a:pt x="12700" y="3868674"/>
                    <a:pt x="162433" y="4018153"/>
                    <a:pt x="347218" y="4018153"/>
                  </a:cubicBezTo>
                  <a:lnTo>
                    <a:pt x="10345547" y="4018153"/>
                  </a:lnTo>
                  <a:cubicBezTo>
                    <a:pt x="10530332" y="4018153"/>
                    <a:pt x="10680065" y="3868674"/>
                    <a:pt x="10680065" y="3684270"/>
                  </a:cubicBezTo>
                  <a:lnTo>
                    <a:pt x="10680065" y="346583"/>
                  </a:lnTo>
                  <a:cubicBezTo>
                    <a:pt x="10680065" y="162179"/>
                    <a:pt x="10530332" y="12700"/>
                    <a:pt x="10345547" y="12700"/>
                  </a:cubicBezTo>
                  <a:lnTo>
                    <a:pt x="347218" y="12700"/>
                  </a:lnTo>
                  <a:lnTo>
                    <a:pt x="347218" y="6350"/>
                  </a:lnTo>
                  <a:lnTo>
                    <a:pt x="347218" y="12700"/>
                  </a:lnTo>
                  <a:cubicBezTo>
                    <a:pt x="162433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578728" y="461813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Clinical Motivation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78728" y="5183535"/>
            <a:ext cx="742399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Radiologists face large workloads; AI can accelerate tumor screening and support diagnosis.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2366665"/>
            <a:ext cx="8276875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Dataset Overview &amp; EDA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39804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Dataset Details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4659214"/>
            <a:ext cx="437688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Source: Kaggle "Brain MRI Images for Brain Tumor Detection"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6119217"/>
            <a:ext cx="4376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 Images: 253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7" y="6671965"/>
            <a:ext cx="4376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Tumor: 155 images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0237" y="7224712"/>
            <a:ext cx="4376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No Tumor: 98 images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8401" y="3980409"/>
            <a:ext cx="4166243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Preprocessing &amp;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28401" y="4659214"/>
            <a:ext cx="4376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Resized to 224×224 pixels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28401" y="5211961"/>
            <a:ext cx="4376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Normalized [0–1]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28401" y="5764709"/>
            <a:ext cx="4376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Checked pixel ranges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28401" y="6317456"/>
            <a:ext cx="4376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Found mild class imbalance (Tumor &gt; No Tumor)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3324225"/>
            <a:ext cx="15570695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Data Preprocessing &amp; Class Imbalance Handling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4829621"/>
            <a:ext cx="647402" cy="647402"/>
            <a:chOff x="0" y="0"/>
            <a:chExt cx="863203" cy="863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98575" y="4925616"/>
            <a:ext cx="425202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3632" y="489361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Data Augmentation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5459016"/>
            <a:ext cx="427687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Applied rotation (±15°), flips, zoom (0.1), and shifts (0.1) to increase dataset diversity.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40104" y="4829621"/>
            <a:ext cx="647403" cy="647402"/>
            <a:chOff x="0" y="0"/>
            <a:chExt cx="863203" cy="863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651204" y="4925616"/>
            <a:ext cx="425203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66260" y="4893617"/>
            <a:ext cx="3973908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Weighted Loss Function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66260" y="5459016"/>
            <a:ext cx="427687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Applied weighted loss to balance minority class (No Tumor) and prevent model bias.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92731" y="4829621"/>
            <a:ext cx="647402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203831" y="4925616"/>
            <a:ext cx="425203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18889" y="489361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Train-Test Split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18889" y="5459016"/>
            <a:ext cx="427687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Ensured 80/20 train-test split with random shuffling to improve model generalization.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2200870"/>
            <a:ext cx="13694755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Baseline Model (Logistic Regression)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719513"/>
            <a:ext cx="9505355" cy="106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Implemented Logistic Regression on flattened image features to serve as a baseline comparison for more complex models.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881860"/>
            <a:ext cx="9505355" cy="161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simple approach provided a reference point to evaluate whether more sophisticated deep learning architectures would deliver meaningful improvements.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194108" y="3883372"/>
            <a:ext cx="6115794" cy="3831282"/>
            <a:chOff x="0" y="0"/>
            <a:chExt cx="8154392" cy="51083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141716" cy="5095621"/>
            </a:xfrm>
            <a:custGeom>
              <a:avLst/>
              <a:gdLst/>
              <a:ahLst/>
              <a:cxnLst/>
              <a:rect r="r" b="b" t="t" l="l"/>
              <a:pathLst>
                <a:path h="5095621" w="8141716">
                  <a:moveTo>
                    <a:pt x="0" y="340233"/>
                  </a:moveTo>
                  <a:cubicBezTo>
                    <a:pt x="0" y="152273"/>
                    <a:pt x="152527" y="0"/>
                    <a:pt x="340614" y="0"/>
                  </a:cubicBezTo>
                  <a:lnTo>
                    <a:pt x="7801102" y="0"/>
                  </a:lnTo>
                  <a:cubicBezTo>
                    <a:pt x="7989189" y="0"/>
                    <a:pt x="8141716" y="152273"/>
                    <a:pt x="8141716" y="340233"/>
                  </a:cubicBezTo>
                  <a:lnTo>
                    <a:pt x="8141716" y="4755388"/>
                  </a:lnTo>
                  <a:cubicBezTo>
                    <a:pt x="8141716" y="4943348"/>
                    <a:pt x="7989189" y="5095621"/>
                    <a:pt x="7801102" y="5095621"/>
                  </a:cubicBezTo>
                  <a:lnTo>
                    <a:pt x="340614" y="5095621"/>
                  </a:lnTo>
                  <a:cubicBezTo>
                    <a:pt x="152527" y="5095621"/>
                    <a:pt x="0" y="4943348"/>
                    <a:pt x="0" y="4755388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54416" cy="5108321"/>
            </a:xfrm>
            <a:custGeom>
              <a:avLst/>
              <a:gdLst/>
              <a:ahLst/>
              <a:cxnLst/>
              <a:rect r="r" b="b" t="t" l="l"/>
              <a:pathLst>
                <a:path h="5108321" w="8154416">
                  <a:moveTo>
                    <a:pt x="0" y="346583"/>
                  </a:moveTo>
                  <a:cubicBezTo>
                    <a:pt x="0" y="155194"/>
                    <a:pt x="155321" y="0"/>
                    <a:pt x="346964" y="0"/>
                  </a:cubicBezTo>
                  <a:lnTo>
                    <a:pt x="7807452" y="0"/>
                  </a:lnTo>
                  <a:lnTo>
                    <a:pt x="7807452" y="6350"/>
                  </a:lnTo>
                  <a:lnTo>
                    <a:pt x="7807452" y="0"/>
                  </a:lnTo>
                  <a:cubicBezTo>
                    <a:pt x="7999095" y="0"/>
                    <a:pt x="8154416" y="155194"/>
                    <a:pt x="8154416" y="346583"/>
                  </a:cubicBezTo>
                  <a:lnTo>
                    <a:pt x="8148066" y="346583"/>
                  </a:lnTo>
                  <a:lnTo>
                    <a:pt x="8154416" y="346583"/>
                  </a:lnTo>
                  <a:lnTo>
                    <a:pt x="8154416" y="4761738"/>
                  </a:lnTo>
                  <a:lnTo>
                    <a:pt x="8148066" y="4761738"/>
                  </a:lnTo>
                  <a:lnTo>
                    <a:pt x="8154416" y="4761738"/>
                  </a:lnTo>
                  <a:cubicBezTo>
                    <a:pt x="8154416" y="4953127"/>
                    <a:pt x="7999095" y="5108321"/>
                    <a:pt x="7807452" y="5108321"/>
                  </a:cubicBezTo>
                  <a:lnTo>
                    <a:pt x="7807452" y="5101971"/>
                  </a:lnTo>
                  <a:lnTo>
                    <a:pt x="7807452" y="5108321"/>
                  </a:lnTo>
                  <a:lnTo>
                    <a:pt x="346964" y="5108321"/>
                  </a:lnTo>
                  <a:lnTo>
                    <a:pt x="346964" y="5101971"/>
                  </a:lnTo>
                  <a:lnTo>
                    <a:pt x="346964" y="5108321"/>
                  </a:lnTo>
                  <a:cubicBezTo>
                    <a:pt x="155321" y="5108321"/>
                    <a:pt x="0" y="4953254"/>
                    <a:pt x="0" y="4761738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4761738"/>
                  </a:lnTo>
                  <a:lnTo>
                    <a:pt x="6350" y="4761738"/>
                  </a:lnTo>
                  <a:lnTo>
                    <a:pt x="12700" y="4761738"/>
                  </a:lnTo>
                  <a:cubicBezTo>
                    <a:pt x="12700" y="4946142"/>
                    <a:pt x="162306" y="5095621"/>
                    <a:pt x="346964" y="5095621"/>
                  </a:cubicBezTo>
                  <a:lnTo>
                    <a:pt x="7807452" y="5095621"/>
                  </a:lnTo>
                  <a:cubicBezTo>
                    <a:pt x="7991983" y="5095621"/>
                    <a:pt x="8141716" y="4946142"/>
                    <a:pt x="8141716" y="4761738"/>
                  </a:cubicBezTo>
                  <a:lnTo>
                    <a:pt x="8141716" y="346583"/>
                  </a:lnTo>
                  <a:cubicBezTo>
                    <a:pt x="8141716" y="162179"/>
                    <a:pt x="7992110" y="12700"/>
                    <a:pt x="7807452" y="12700"/>
                  </a:cubicBezTo>
                  <a:lnTo>
                    <a:pt x="346964" y="12700"/>
                  </a:lnTo>
                  <a:lnTo>
                    <a:pt x="346964" y="6350"/>
                  </a:lnTo>
                  <a:lnTo>
                    <a:pt x="346964" y="12700"/>
                  </a:lnTo>
                  <a:cubicBezTo>
                    <a:pt x="162306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491912" y="414307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Validation Accuracy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91912" y="4802833"/>
            <a:ext cx="5520184" cy="187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37"/>
              </a:lnSpc>
            </a:pPr>
            <a:r>
              <a:rPr lang="en-US" sz="11124">
                <a:solidFill>
                  <a:srgbClr val="A2B9F9"/>
                </a:solidFill>
                <a:latin typeface="Arimo"/>
                <a:ea typeface="Arimo"/>
                <a:cs typeface="Arimo"/>
                <a:sym typeface="Arimo"/>
              </a:rPr>
              <a:t>~76%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91912" y="6877496"/>
            <a:ext cx="552018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Target: CNN should outperform baseline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30834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Custom CNN Model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2921942"/>
            <a:ext cx="8048030" cy="3052167"/>
            <a:chOff x="0" y="0"/>
            <a:chExt cx="10730707" cy="40695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10679938" cy="4018788"/>
            </a:xfrm>
            <a:custGeom>
              <a:avLst/>
              <a:gdLst/>
              <a:ahLst/>
              <a:cxnLst/>
              <a:rect r="r" b="b" t="t" l="l"/>
              <a:pathLst>
                <a:path h="4018788" w="10679938">
                  <a:moveTo>
                    <a:pt x="0" y="340233"/>
                  </a:moveTo>
                  <a:cubicBezTo>
                    <a:pt x="0" y="152273"/>
                    <a:pt x="153543" y="0"/>
                    <a:pt x="342900" y="0"/>
                  </a:cubicBezTo>
                  <a:lnTo>
                    <a:pt x="10337038" y="0"/>
                  </a:lnTo>
                  <a:cubicBezTo>
                    <a:pt x="10526395" y="0"/>
                    <a:pt x="10679938" y="152273"/>
                    <a:pt x="10679938" y="340233"/>
                  </a:cubicBezTo>
                  <a:lnTo>
                    <a:pt x="10679938" y="3678555"/>
                  </a:lnTo>
                  <a:cubicBezTo>
                    <a:pt x="10679938" y="3866515"/>
                    <a:pt x="10526395" y="4018788"/>
                    <a:pt x="10337038" y="4018788"/>
                  </a:cubicBezTo>
                  <a:lnTo>
                    <a:pt x="342900" y="4018788"/>
                  </a:lnTo>
                  <a:cubicBezTo>
                    <a:pt x="153543" y="4018788"/>
                    <a:pt x="0" y="3866515"/>
                    <a:pt x="0" y="3678555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30738" cy="4069588"/>
            </a:xfrm>
            <a:custGeom>
              <a:avLst/>
              <a:gdLst/>
              <a:ahLst/>
              <a:cxnLst/>
              <a:rect r="r" b="b" t="t" l="l"/>
              <a:pathLst>
                <a:path h="4069588" w="10730738">
                  <a:moveTo>
                    <a:pt x="0" y="365633"/>
                  </a:moveTo>
                  <a:cubicBezTo>
                    <a:pt x="0" y="163449"/>
                    <a:pt x="165100" y="0"/>
                    <a:pt x="368300" y="0"/>
                  </a:cubicBezTo>
                  <a:lnTo>
                    <a:pt x="10362438" y="0"/>
                  </a:lnTo>
                  <a:lnTo>
                    <a:pt x="10362438" y="25400"/>
                  </a:lnTo>
                  <a:lnTo>
                    <a:pt x="10362438" y="0"/>
                  </a:lnTo>
                  <a:cubicBezTo>
                    <a:pt x="10565638" y="0"/>
                    <a:pt x="10730738" y="163449"/>
                    <a:pt x="10730738" y="365633"/>
                  </a:cubicBezTo>
                  <a:lnTo>
                    <a:pt x="10705338" y="365633"/>
                  </a:lnTo>
                  <a:lnTo>
                    <a:pt x="10730738" y="365633"/>
                  </a:lnTo>
                  <a:lnTo>
                    <a:pt x="10730738" y="3703955"/>
                  </a:lnTo>
                  <a:lnTo>
                    <a:pt x="10705338" y="3703955"/>
                  </a:lnTo>
                  <a:lnTo>
                    <a:pt x="10730738" y="3703955"/>
                  </a:lnTo>
                  <a:cubicBezTo>
                    <a:pt x="10730738" y="3906012"/>
                    <a:pt x="10565638" y="4069588"/>
                    <a:pt x="10362438" y="4069588"/>
                  </a:cubicBezTo>
                  <a:lnTo>
                    <a:pt x="10362438" y="4044188"/>
                  </a:lnTo>
                  <a:lnTo>
                    <a:pt x="10362438" y="4069588"/>
                  </a:lnTo>
                  <a:lnTo>
                    <a:pt x="368300" y="4069588"/>
                  </a:lnTo>
                  <a:lnTo>
                    <a:pt x="368300" y="4044188"/>
                  </a:lnTo>
                  <a:lnTo>
                    <a:pt x="368300" y="4069588"/>
                  </a:lnTo>
                  <a:cubicBezTo>
                    <a:pt x="165100" y="4069588"/>
                    <a:pt x="0" y="3906139"/>
                    <a:pt x="0" y="3703955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3703955"/>
                  </a:lnTo>
                  <a:lnTo>
                    <a:pt x="25400" y="3703955"/>
                  </a:lnTo>
                  <a:lnTo>
                    <a:pt x="50800" y="3703955"/>
                  </a:lnTo>
                  <a:cubicBezTo>
                    <a:pt x="50800" y="3877691"/>
                    <a:pt x="192786" y="4018788"/>
                    <a:pt x="368300" y="4018788"/>
                  </a:cubicBezTo>
                  <a:lnTo>
                    <a:pt x="10362438" y="4018788"/>
                  </a:lnTo>
                  <a:cubicBezTo>
                    <a:pt x="10537952" y="4018788"/>
                    <a:pt x="10679938" y="3877691"/>
                    <a:pt x="10679938" y="3703955"/>
                  </a:cubicBezTo>
                  <a:lnTo>
                    <a:pt x="10679938" y="365633"/>
                  </a:lnTo>
                  <a:cubicBezTo>
                    <a:pt x="10679938" y="191897"/>
                    <a:pt x="10537952" y="50800"/>
                    <a:pt x="10362438" y="50800"/>
                  </a:cubicBezTo>
                  <a:lnTo>
                    <a:pt x="368300" y="50800"/>
                  </a:lnTo>
                  <a:lnTo>
                    <a:pt x="368300" y="25400"/>
                  </a:lnTo>
                  <a:lnTo>
                    <a:pt x="368300" y="50800"/>
                  </a:lnTo>
                  <a:cubicBezTo>
                    <a:pt x="192786" y="50800"/>
                    <a:pt x="50800" y="191897"/>
                    <a:pt x="50800" y="36563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30338" y="2979092"/>
            <a:ext cx="7933730" cy="850552"/>
            <a:chOff x="0" y="0"/>
            <a:chExt cx="10578307" cy="1134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78338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578338">
                  <a:moveTo>
                    <a:pt x="0" y="279273"/>
                  </a:moveTo>
                  <a:cubicBezTo>
                    <a:pt x="0" y="125095"/>
                    <a:pt x="125095" y="0"/>
                    <a:pt x="279273" y="0"/>
                  </a:cubicBezTo>
                  <a:lnTo>
                    <a:pt x="10299065" y="0"/>
                  </a:lnTo>
                  <a:cubicBezTo>
                    <a:pt x="10453370" y="0"/>
                    <a:pt x="10578338" y="125095"/>
                    <a:pt x="10578338" y="279273"/>
                  </a:cubicBezTo>
                  <a:lnTo>
                    <a:pt x="10578338" y="854837"/>
                  </a:lnTo>
                  <a:cubicBezTo>
                    <a:pt x="10578338" y="1009142"/>
                    <a:pt x="10453243" y="1134110"/>
                    <a:pt x="10299065" y="1134110"/>
                  </a:cubicBezTo>
                  <a:lnTo>
                    <a:pt x="279273" y="1134110"/>
                  </a:lnTo>
                  <a:cubicBezTo>
                    <a:pt x="125095" y="1134110"/>
                    <a:pt x="0" y="1009015"/>
                    <a:pt x="0" y="854837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784526" y="3171825"/>
            <a:ext cx="425202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855" y="407506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3855" y="4640461"/>
            <a:ext cx="736669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3 Conv2D blocks (32–64–128 filters), MaxPooling, Dense(128), Dropout(0.5)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66635" y="2921942"/>
            <a:ext cx="8048179" cy="3052167"/>
            <a:chOff x="0" y="0"/>
            <a:chExt cx="10730905" cy="40695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00" y="25400"/>
              <a:ext cx="10680065" cy="4018788"/>
            </a:xfrm>
            <a:custGeom>
              <a:avLst/>
              <a:gdLst/>
              <a:ahLst/>
              <a:cxnLst/>
              <a:rect r="r" b="b" t="t" l="l"/>
              <a:pathLst>
                <a:path h="4018788" w="10680065">
                  <a:moveTo>
                    <a:pt x="0" y="340233"/>
                  </a:moveTo>
                  <a:cubicBezTo>
                    <a:pt x="0" y="152273"/>
                    <a:pt x="153543" y="0"/>
                    <a:pt x="342900" y="0"/>
                  </a:cubicBezTo>
                  <a:lnTo>
                    <a:pt x="10337165" y="0"/>
                  </a:lnTo>
                  <a:cubicBezTo>
                    <a:pt x="10526522" y="0"/>
                    <a:pt x="10680065" y="152273"/>
                    <a:pt x="10680065" y="340233"/>
                  </a:cubicBezTo>
                  <a:lnTo>
                    <a:pt x="10680065" y="3678555"/>
                  </a:lnTo>
                  <a:cubicBezTo>
                    <a:pt x="10680065" y="3866515"/>
                    <a:pt x="10526522" y="4018788"/>
                    <a:pt x="10337165" y="4018788"/>
                  </a:cubicBezTo>
                  <a:lnTo>
                    <a:pt x="342900" y="4018788"/>
                  </a:lnTo>
                  <a:cubicBezTo>
                    <a:pt x="153543" y="4018788"/>
                    <a:pt x="0" y="3866515"/>
                    <a:pt x="0" y="3678555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30865" cy="4069588"/>
            </a:xfrm>
            <a:custGeom>
              <a:avLst/>
              <a:gdLst/>
              <a:ahLst/>
              <a:cxnLst/>
              <a:rect r="r" b="b" t="t" l="l"/>
              <a:pathLst>
                <a:path h="4069588" w="10730865">
                  <a:moveTo>
                    <a:pt x="0" y="365633"/>
                  </a:moveTo>
                  <a:cubicBezTo>
                    <a:pt x="0" y="163449"/>
                    <a:pt x="165100" y="0"/>
                    <a:pt x="368300" y="0"/>
                  </a:cubicBezTo>
                  <a:lnTo>
                    <a:pt x="10362565" y="0"/>
                  </a:lnTo>
                  <a:lnTo>
                    <a:pt x="10362565" y="25400"/>
                  </a:lnTo>
                  <a:lnTo>
                    <a:pt x="10362565" y="0"/>
                  </a:lnTo>
                  <a:cubicBezTo>
                    <a:pt x="10565765" y="0"/>
                    <a:pt x="10730865" y="163449"/>
                    <a:pt x="10730865" y="365633"/>
                  </a:cubicBezTo>
                  <a:lnTo>
                    <a:pt x="10705465" y="365633"/>
                  </a:lnTo>
                  <a:lnTo>
                    <a:pt x="10730865" y="365633"/>
                  </a:lnTo>
                  <a:lnTo>
                    <a:pt x="10730865" y="3703955"/>
                  </a:lnTo>
                  <a:lnTo>
                    <a:pt x="10705465" y="3703955"/>
                  </a:lnTo>
                  <a:lnTo>
                    <a:pt x="10730865" y="3703955"/>
                  </a:lnTo>
                  <a:cubicBezTo>
                    <a:pt x="10730865" y="3906012"/>
                    <a:pt x="10565765" y="4069588"/>
                    <a:pt x="10362565" y="4069588"/>
                  </a:cubicBezTo>
                  <a:lnTo>
                    <a:pt x="10362565" y="4044188"/>
                  </a:lnTo>
                  <a:lnTo>
                    <a:pt x="10362565" y="4069588"/>
                  </a:lnTo>
                  <a:lnTo>
                    <a:pt x="368300" y="4069588"/>
                  </a:lnTo>
                  <a:lnTo>
                    <a:pt x="368300" y="4044188"/>
                  </a:lnTo>
                  <a:lnTo>
                    <a:pt x="368300" y="4069588"/>
                  </a:lnTo>
                  <a:cubicBezTo>
                    <a:pt x="165100" y="4069588"/>
                    <a:pt x="0" y="3906139"/>
                    <a:pt x="0" y="3703955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3703955"/>
                  </a:lnTo>
                  <a:lnTo>
                    <a:pt x="25400" y="3703955"/>
                  </a:lnTo>
                  <a:lnTo>
                    <a:pt x="50800" y="3703955"/>
                  </a:lnTo>
                  <a:cubicBezTo>
                    <a:pt x="50800" y="3877691"/>
                    <a:pt x="192786" y="4018788"/>
                    <a:pt x="368300" y="4018788"/>
                  </a:cubicBezTo>
                  <a:lnTo>
                    <a:pt x="10362565" y="4018788"/>
                  </a:lnTo>
                  <a:cubicBezTo>
                    <a:pt x="10538079" y="4018788"/>
                    <a:pt x="10680065" y="3877691"/>
                    <a:pt x="10680065" y="3703955"/>
                  </a:cubicBezTo>
                  <a:lnTo>
                    <a:pt x="10680065" y="365633"/>
                  </a:lnTo>
                  <a:cubicBezTo>
                    <a:pt x="10680065" y="191897"/>
                    <a:pt x="10538079" y="50800"/>
                    <a:pt x="10362565" y="50800"/>
                  </a:cubicBezTo>
                  <a:lnTo>
                    <a:pt x="368300" y="50800"/>
                  </a:lnTo>
                  <a:lnTo>
                    <a:pt x="368300" y="25400"/>
                  </a:lnTo>
                  <a:lnTo>
                    <a:pt x="368300" y="50800"/>
                  </a:lnTo>
                  <a:cubicBezTo>
                    <a:pt x="192786" y="50800"/>
                    <a:pt x="50800" y="191897"/>
                    <a:pt x="50800" y="36563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323784" y="2979092"/>
            <a:ext cx="7933879" cy="850552"/>
            <a:chOff x="0" y="0"/>
            <a:chExt cx="10578505" cy="11340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578465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578465">
                  <a:moveTo>
                    <a:pt x="0" y="279273"/>
                  </a:moveTo>
                  <a:cubicBezTo>
                    <a:pt x="0" y="125095"/>
                    <a:pt x="125095" y="0"/>
                    <a:pt x="279273" y="0"/>
                  </a:cubicBezTo>
                  <a:lnTo>
                    <a:pt x="10299192" y="0"/>
                  </a:lnTo>
                  <a:cubicBezTo>
                    <a:pt x="10453498" y="0"/>
                    <a:pt x="10578465" y="125095"/>
                    <a:pt x="10578465" y="279273"/>
                  </a:cubicBezTo>
                  <a:lnTo>
                    <a:pt x="10578465" y="854837"/>
                  </a:lnTo>
                  <a:cubicBezTo>
                    <a:pt x="10578465" y="1009142"/>
                    <a:pt x="10453370" y="1134110"/>
                    <a:pt x="10299192" y="1134110"/>
                  </a:cubicBezTo>
                  <a:lnTo>
                    <a:pt x="279273" y="1134110"/>
                  </a:lnTo>
                  <a:cubicBezTo>
                    <a:pt x="125095" y="1134110"/>
                    <a:pt x="0" y="1009015"/>
                    <a:pt x="0" y="854837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078122" y="3171825"/>
            <a:ext cx="425203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7302" y="4075062"/>
            <a:ext cx="3556397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Training Configuration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07302" y="4640461"/>
            <a:ext cx="736684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Optimizer: Adam | Loss: Binary Crossentropy | Early stopping to prevent overfitting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73188" y="6219527"/>
            <a:ext cx="8048030" cy="2598539"/>
            <a:chOff x="0" y="0"/>
            <a:chExt cx="10730707" cy="34647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5400" y="25400"/>
              <a:ext cx="10679938" cy="3413887"/>
            </a:xfrm>
            <a:custGeom>
              <a:avLst/>
              <a:gdLst/>
              <a:ahLst/>
              <a:cxnLst/>
              <a:rect r="r" b="b" t="t" l="l"/>
              <a:pathLst>
                <a:path h="3413887" w="10679938">
                  <a:moveTo>
                    <a:pt x="0" y="340233"/>
                  </a:moveTo>
                  <a:cubicBezTo>
                    <a:pt x="0" y="152273"/>
                    <a:pt x="153924" y="0"/>
                    <a:pt x="343662" y="0"/>
                  </a:cubicBezTo>
                  <a:lnTo>
                    <a:pt x="10336276" y="0"/>
                  </a:lnTo>
                  <a:cubicBezTo>
                    <a:pt x="10526014" y="0"/>
                    <a:pt x="10679938" y="152273"/>
                    <a:pt x="10679938" y="340233"/>
                  </a:cubicBezTo>
                  <a:lnTo>
                    <a:pt x="10679938" y="3073654"/>
                  </a:lnTo>
                  <a:cubicBezTo>
                    <a:pt x="10679938" y="3261614"/>
                    <a:pt x="10526014" y="3413887"/>
                    <a:pt x="10336276" y="3413887"/>
                  </a:cubicBezTo>
                  <a:lnTo>
                    <a:pt x="343662" y="3413887"/>
                  </a:lnTo>
                  <a:cubicBezTo>
                    <a:pt x="153924" y="3413887"/>
                    <a:pt x="0" y="3261614"/>
                    <a:pt x="0" y="307365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730738" cy="3464687"/>
            </a:xfrm>
            <a:custGeom>
              <a:avLst/>
              <a:gdLst/>
              <a:ahLst/>
              <a:cxnLst/>
              <a:rect r="r" b="b" t="t" l="l"/>
              <a:pathLst>
                <a:path h="3464687" w="10730738">
                  <a:moveTo>
                    <a:pt x="0" y="365633"/>
                  </a:moveTo>
                  <a:cubicBezTo>
                    <a:pt x="0" y="163449"/>
                    <a:pt x="165481" y="0"/>
                    <a:pt x="369062" y="0"/>
                  </a:cubicBezTo>
                  <a:lnTo>
                    <a:pt x="10361676" y="0"/>
                  </a:lnTo>
                  <a:lnTo>
                    <a:pt x="10361676" y="25400"/>
                  </a:lnTo>
                  <a:lnTo>
                    <a:pt x="10361676" y="0"/>
                  </a:lnTo>
                  <a:cubicBezTo>
                    <a:pt x="10565257" y="0"/>
                    <a:pt x="10730738" y="163449"/>
                    <a:pt x="10730738" y="365633"/>
                  </a:cubicBezTo>
                  <a:lnTo>
                    <a:pt x="10705338" y="365633"/>
                  </a:lnTo>
                  <a:lnTo>
                    <a:pt x="10730738" y="365633"/>
                  </a:lnTo>
                  <a:lnTo>
                    <a:pt x="10730738" y="3099054"/>
                  </a:lnTo>
                  <a:lnTo>
                    <a:pt x="10705338" y="3099054"/>
                  </a:lnTo>
                  <a:lnTo>
                    <a:pt x="10730738" y="3099054"/>
                  </a:lnTo>
                  <a:cubicBezTo>
                    <a:pt x="10730738" y="3301238"/>
                    <a:pt x="10565257" y="3464687"/>
                    <a:pt x="10361676" y="3464687"/>
                  </a:cubicBezTo>
                  <a:lnTo>
                    <a:pt x="10361676" y="3439287"/>
                  </a:lnTo>
                  <a:lnTo>
                    <a:pt x="10361676" y="3464687"/>
                  </a:lnTo>
                  <a:lnTo>
                    <a:pt x="369062" y="3464687"/>
                  </a:lnTo>
                  <a:lnTo>
                    <a:pt x="369062" y="3439287"/>
                  </a:lnTo>
                  <a:lnTo>
                    <a:pt x="369062" y="3464687"/>
                  </a:lnTo>
                  <a:cubicBezTo>
                    <a:pt x="165481" y="3464687"/>
                    <a:pt x="0" y="3301238"/>
                    <a:pt x="0" y="3099054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3099054"/>
                  </a:lnTo>
                  <a:lnTo>
                    <a:pt x="25400" y="3099054"/>
                  </a:lnTo>
                  <a:lnTo>
                    <a:pt x="50800" y="3099054"/>
                  </a:lnTo>
                  <a:cubicBezTo>
                    <a:pt x="50800" y="3272663"/>
                    <a:pt x="193040" y="3413887"/>
                    <a:pt x="369062" y="3413887"/>
                  </a:cubicBezTo>
                  <a:lnTo>
                    <a:pt x="10361676" y="3413887"/>
                  </a:lnTo>
                  <a:cubicBezTo>
                    <a:pt x="10537698" y="3413887"/>
                    <a:pt x="10679938" y="3272663"/>
                    <a:pt x="10679938" y="3099054"/>
                  </a:cubicBezTo>
                  <a:lnTo>
                    <a:pt x="10679938" y="365633"/>
                  </a:lnTo>
                  <a:cubicBezTo>
                    <a:pt x="10679938" y="192024"/>
                    <a:pt x="10537698" y="50800"/>
                    <a:pt x="10361676" y="50800"/>
                  </a:cubicBezTo>
                  <a:lnTo>
                    <a:pt x="369062" y="50800"/>
                  </a:lnTo>
                  <a:lnTo>
                    <a:pt x="369062" y="25400"/>
                  </a:lnTo>
                  <a:lnTo>
                    <a:pt x="369062" y="50800"/>
                  </a:lnTo>
                  <a:cubicBezTo>
                    <a:pt x="193040" y="50800"/>
                    <a:pt x="50800" y="192024"/>
                    <a:pt x="50800" y="36563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30338" y="6276677"/>
            <a:ext cx="7933730" cy="850552"/>
            <a:chOff x="0" y="0"/>
            <a:chExt cx="10578307" cy="11340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578338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578338">
                  <a:moveTo>
                    <a:pt x="0" y="279273"/>
                  </a:moveTo>
                  <a:cubicBezTo>
                    <a:pt x="0" y="125095"/>
                    <a:pt x="125095" y="0"/>
                    <a:pt x="279273" y="0"/>
                  </a:cubicBezTo>
                  <a:lnTo>
                    <a:pt x="10299065" y="0"/>
                  </a:lnTo>
                  <a:cubicBezTo>
                    <a:pt x="10453370" y="0"/>
                    <a:pt x="10578338" y="125095"/>
                    <a:pt x="10578338" y="279273"/>
                  </a:cubicBezTo>
                  <a:lnTo>
                    <a:pt x="10578338" y="854837"/>
                  </a:lnTo>
                  <a:cubicBezTo>
                    <a:pt x="10578338" y="1009142"/>
                    <a:pt x="10453243" y="1134110"/>
                    <a:pt x="10299065" y="1134110"/>
                  </a:cubicBezTo>
                  <a:lnTo>
                    <a:pt x="279273" y="1134110"/>
                  </a:lnTo>
                  <a:cubicBezTo>
                    <a:pt x="125095" y="1134110"/>
                    <a:pt x="0" y="1009015"/>
                    <a:pt x="0" y="854837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4784526" y="6469410"/>
            <a:ext cx="425202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3855" y="737264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Validation Accuracy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3855" y="7938046"/>
            <a:ext cx="7366695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A2B9F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~72%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266635" y="6219527"/>
            <a:ext cx="8048179" cy="2598539"/>
            <a:chOff x="0" y="0"/>
            <a:chExt cx="10730905" cy="346471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25400" y="25400"/>
              <a:ext cx="10680065" cy="3413887"/>
            </a:xfrm>
            <a:custGeom>
              <a:avLst/>
              <a:gdLst/>
              <a:ahLst/>
              <a:cxnLst/>
              <a:rect r="r" b="b" t="t" l="l"/>
              <a:pathLst>
                <a:path h="3413887" w="10680065">
                  <a:moveTo>
                    <a:pt x="0" y="340233"/>
                  </a:moveTo>
                  <a:cubicBezTo>
                    <a:pt x="0" y="152273"/>
                    <a:pt x="153924" y="0"/>
                    <a:pt x="343662" y="0"/>
                  </a:cubicBezTo>
                  <a:lnTo>
                    <a:pt x="10336403" y="0"/>
                  </a:lnTo>
                  <a:cubicBezTo>
                    <a:pt x="10526141" y="0"/>
                    <a:pt x="10680065" y="152273"/>
                    <a:pt x="10680065" y="340233"/>
                  </a:cubicBezTo>
                  <a:lnTo>
                    <a:pt x="10680065" y="3073654"/>
                  </a:lnTo>
                  <a:cubicBezTo>
                    <a:pt x="10680065" y="3261614"/>
                    <a:pt x="10526141" y="3413887"/>
                    <a:pt x="10336403" y="3413887"/>
                  </a:cubicBezTo>
                  <a:lnTo>
                    <a:pt x="343662" y="3413887"/>
                  </a:lnTo>
                  <a:cubicBezTo>
                    <a:pt x="153924" y="3413887"/>
                    <a:pt x="0" y="3261614"/>
                    <a:pt x="0" y="3073654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730865" cy="3464687"/>
            </a:xfrm>
            <a:custGeom>
              <a:avLst/>
              <a:gdLst/>
              <a:ahLst/>
              <a:cxnLst/>
              <a:rect r="r" b="b" t="t" l="l"/>
              <a:pathLst>
                <a:path h="3464687" w="10730865">
                  <a:moveTo>
                    <a:pt x="0" y="365633"/>
                  </a:moveTo>
                  <a:cubicBezTo>
                    <a:pt x="0" y="163449"/>
                    <a:pt x="165481" y="0"/>
                    <a:pt x="369062" y="0"/>
                  </a:cubicBezTo>
                  <a:lnTo>
                    <a:pt x="10361803" y="0"/>
                  </a:lnTo>
                  <a:lnTo>
                    <a:pt x="10361803" y="25400"/>
                  </a:lnTo>
                  <a:lnTo>
                    <a:pt x="10361803" y="0"/>
                  </a:lnTo>
                  <a:cubicBezTo>
                    <a:pt x="10565385" y="0"/>
                    <a:pt x="10730865" y="163449"/>
                    <a:pt x="10730865" y="365633"/>
                  </a:cubicBezTo>
                  <a:lnTo>
                    <a:pt x="10705465" y="365633"/>
                  </a:lnTo>
                  <a:lnTo>
                    <a:pt x="10730865" y="365633"/>
                  </a:lnTo>
                  <a:lnTo>
                    <a:pt x="10730865" y="3099054"/>
                  </a:lnTo>
                  <a:lnTo>
                    <a:pt x="10705465" y="3099054"/>
                  </a:lnTo>
                  <a:lnTo>
                    <a:pt x="10730865" y="3099054"/>
                  </a:lnTo>
                  <a:cubicBezTo>
                    <a:pt x="10730865" y="3301238"/>
                    <a:pt x="10565385" y="3464687"/>
                    <a:pt x="10361803" y="3464687"/>
                  </a:cubicBezTo>
                  <a:lnTo>
                    <a:pt x="10361803" y="3439287"/>
                  </a:lnTo>
                  <a:lnTo>
                    <a:pt x="10361803" y="3464687"/>
                  </a:lnTo>
                  <a:lnTo>
                    <a:pt x="369062" y="3464687"/>
                  </a:lnTo>
                  <a:lnTo>
                    <a:pt x="369062" y="3439287"/>
                  </a:lnTo>
                  <a:lnTo>
                    <a:pt x="369062" y="3464687"/>
                  </a:lnTo>
                  <a:cubicBezTo>
                    <a:pt x="165481" y="3464687"/>
                    <a:pt x="0" y="3301238"/>
                    <a:pt x="0" y="3099054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3099054"/>
                  </a:lnTo>
                  <a:lnTo>
                    <a:pt x="25400" y="3099054"/>
                  </a:lnTo>
                  <a:lnTo>
                    <a:pt x="50800" y="3099054"/>
                  </a:lnTo>
                  <a:cubicBezTo>
                    <a:pt x="50800" y="3272663"/>
                    <a:pt x="193040" y="3413887"/>
                    <a:pt x="369062" y="3413887"/>
                  </a:cubicBezTo>
                  <a:lnTo>
                    <a:pt x="10361803" y="3413887"/>
                  </a:lnTo>
                  <a:cubicBezTo>
                    <a:pt x="10537825" y="3413887"/>
                    <a:pt x="10680065" y="3272663"/>
                    <a:pt x="10680065" y="3099054"/>
                  </a:cubicBezTo>
                  <a:lnTo>
                    <a:pt x="10680065" y="365633"/>
                  </a:lnTo>
                  <a:cubicBezTo>
                    <a:pt x="10680065" y="192024"/>
                    <a:pt x="10537825" y="50800"/>
                    <a:pt x="10361803" y="50800"/>
                  </a:cubicBezTo>
                  <a:lnTo>
                    <a:pt x="369062" y="50800"/>
                  </a:lnTo>
                  <a:lnTo>
                    <a:pt x="369062" y="25400"/>
                  </a:lnTo>
                  <a:lnTo>
                    <a:pt x="369062" y="50800"/>
                  </a:lnTo>
                  <a:cubicBezTo>
                    <a:pt x="193040" y="50800"/>
                    <a:pt x="50800" y="192024"/>
                    <a:pt x="50800" y="365633"/>
                  </a:cubicBezTo>
                  <a:close/>
                </a:path>
              </a:pathLst>
            </a:custGeom>
            <a:solidFill>
              <a:srgbClr val="B5C1E2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323784" y="6276677"/>
            <a:ext cx="7933879" cy="850552"/>
            <a:chOff x="0" y="0"/>
            <a:chExt cx="10578505" cy="113407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578465" cy="1134110"/>
            </a:xfrm>
            <a:custGeom>
              <a:avLst/>
              <a:gdLst/>
              <a:ahLst/>
              <a:cxnLst/>
              <a:rect r="r" b="b" t="t" l="l"/>
              <a:pathLst>
                <a:path h="1134110" w="10578465">
                  <a:moveTo>
                    <a:pt x="0" y="279273"/>
                  </a:moveTo>
                  <a:cubicBezTo>
                    <a:pt x="0" y="125095"/>
                    <a:pt x="125095" y="0"/>
                    <a:pt x="279273" y="0"/>
                  </a:cubicBezTo>
                  <a:lnTo>
                    <a:pt x="10299192" y="0"/>
                  </a:lnTo>
                  <a:cubicBezTo>
                    <a:pt x="10453498" y="0"/>
                    <a:pt x="10578465" y="125095"/>
                    <a:pt x="10578465" y="279273"/>
                  </a:cubicBezTo>
                  <a:lnTo>
                    <a:pt x="10578465" y="854837"/>
                  </a:lnTo>
                  <a:cubicBezTo>
                    <a:pt x="10578465" y="1009142"/>
                    <a:pt x="10453370" y="1134110"/>
                    <a:pt x="10299192" y="1134110"/>
                  </a:cubicBezTo>
                  <a:lnTo>
                    <a:pt x="279273" y="1134110"/>
                  </a:lnTo>
                  <a:cubicBezTo>
                    <a:pt x="125095" y="1134110"/>
                    <a:pt x="0" y="1009015"/>
                    <a:pt x="0" y="854837"/>
                  </a:cubicBezTo>
                  <a:close/>
                </a:path>
              </a:pathLst>
            </a:custGeom>
            <a:solidFill>
              <a:srgbClr val="CFDBFC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3078122" y="6469410"/>
            <a:ext cx="425203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33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07302" y="737264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Recall (Tumor)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07302" y="7938046"/>
            <a:ext cx="7366844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A2B9F9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87%</a:t>
            </a: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clinically important for detecting tumors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355949"/>
            <a:ext cx="13039130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Transfer Learning Model (EfficientNetB0)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96969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Approach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648497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Used pretrained EfficientNetB0 and fine-tuned top layers with learning rate of 1e-4.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396969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Challenge &amp; Outcome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1" y="4648497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 overfitted due to small dataset. Predicted "Tumor" for all samples, resulting in </a:t>
            </a:r>
            <a:r>
              <a:rPr lang="en-US" sz="2187" b="true">
                <a:solidFill>
                  <a:srgbClr val="FCA9C7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62% accuracy</a:t>
            </a: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2238" y="6215509"/>
            <a:ext cx="16303526" cy="1658391"/>
            <a:chOff x="0" y="0"/>
            <a:chExt cx="21738035" cy="22111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738082" cy="2211197"/>
            </a:xfrm>
            <a:custGeom>
              <a:avLst/>
              <a:gdLst/>
              <a:ahLst/>
              <a:cxnLst/>
              <a:rect r="r" b="b" t="t" l="l"/>
              <a:pathLst>
                <a:path h="2211197" w="21738082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21397849" y="0"/>
                  </a:lnTo>
                  <a:cubicBezTo>
                    <a:pt x="21585810" y="0"/>
                    <a:pt x="21738082" y="152273"/>
                    <a:pt x="21738082" y="340233"/>
                  </a:cubicBezTo>
                  <a:lnTo>
                    <a:pt x="21738082" y="1870964"/>
                  </a:lnTo>
                  <a:cubicBezTo>
                    <a:pt x="21738082" y="2058924"/>
                    <a:pt x="21585810" y="2211197"/>
                    <a:pt x="21397849" y="2211197"/>
                  </a:cubicBezTo>
                  <a:lnTo>
                    <a:pt x="340233" y="2211197"/>
                  </a:lnTo>
                  <a:cubicBezTo>
                    <a:pt x="152273" y="2211197"/>
                    <a:pt x="0" y="2058797"/>
                    <a:pt x="0" y="1870964"/>
                  </a:cubicBezTo>
                  <a:close/>
                </a:path>
              </a:pathLst>
            </a:custGeom>
            <a:solidFill>
              <a:srgbClr val="B7C9FA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75755" y="6655147"/>
            <a:ext cx="354360" cy="283518"/>
            <a:chOff x="0" y="0"/>
            <a:chExt cx="472480" cy="37802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472440" cy="378079"/>
            </a:xfrm>
            <a:custGeom>
              <a:avLst/>
              <a:gdLst/>
              <a:ahLst/>
              <a:cxnLst/>
              <a:rect r="r" b="b" t="t" l="l"/>
              <a:pathLst>
                <a:path h="378079" w="472440">
                  <a:moveTo>
                    <a:pt x="0" y="0"/>
                  </a:moveTo>
                  <a:lnTo>
                    <a:pt x="472440" y="0"/>
                  </a:lnTo>
                  <a:lnTo>
                    <a:pt x="472440" y="378079"/>
                  </a:lnTo>
                  <a:lnTo>
                    <a:pt x="0" y="37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70" r="-8" b="-655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913632" y="6484144"/>
            <a:ext cx="1509861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Key Lesson:</a:t>
            </a:r>
            <a:r>
              <a:rPr lang="en-US" sz="218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Transfer learning models require larger datasets to avoid overfitting and achieve reliable performance on medical imaging tasks.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" y="-2171044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55774" y="2525986"/>
            <a:ext cx="8954929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Results &amp;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774" y="3808587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Compared CNN vs Logistic Regression vs EfficientNetB0. CNN achieved the best balance of recall and precision for clinical application.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55774" y="5120507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333" t="0" r="-533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5774" y="614548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ROC Curve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5774" y="6710883"/>
            <a:ext cx="519826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Evaluated model discrimination ability across classification thresholds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6508402" y="5120507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508402" y="614548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Confusion Matrix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08402" y="6710883"/>
            <a:ext cx="519826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Analysed true positives, false positives, true negatives, and false negatives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12061030" y="5120507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0666" t="0" r="-30666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061030" y="6145486"/>
            <a:ext cx="385137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Grad-CAM Visualization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61030" y="6710883"/>
            <a:ext cx="519826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Highlighted tumor regions to provide explainability and clinical insight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2138065"/>
            <a:ext cx="12779370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Discussion, Limitations &amp; 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7518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Key Findings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430614"/>
            <a:ext cx="780588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CNN prioritised </a:t>
            </a:r>
            <a:r>
              <a:rPr lang="en-US" sz="2187" b="true">
                <a:solidFill>
                  <a:srgbClr val="66666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high recall</a:t>
            </a: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useful for medical triage to minimise missed diagnoses.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66901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Current Limitations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347817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Small dataset (253 images)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900565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No cross-validation performed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7453312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Limited model diversity tested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37518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F6FF3"/>
                </a:solidFill>
                <a:latin typeface="Arimo"/>
                <a:ea typeface="Arimo"/>
                <a:cs typeface="Arimo"/>
                <a:sym typeface="Arimo"/>
              </a:rPr>
              <a:t>Future Directions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4430614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more MRI data to improve robustness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01" y="4983361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segmentation techniques (U-Net)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9401" y="5536109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Apply Explainable AI (Grad-CAM)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9401" y="6088856"/>
            <a:ext cx="780588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66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 Streamlit diagnostic app for clinical deployment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DAG4aMOPmVM</dc:identifier>
  <dcterms:modified xsi:type="dcterms:W3CDTF">2011-08-01T06:04:30Z</dcterms:modified>
  <cp:revision>1</cp:revision>
  <dc:title>Brain-MRI-Tumor-Detection.pptx</dc:title>
</cp:coreProperties>
</file>